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>
      <p:cViewPr varScale="1">
        <p:scale>
          <a:sx n="76" d="100"/>
          <a:sy n="76" d="100"/>
        </p:scale>
        <p:origin x="9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F8EDF-9A31-47CE-89E8-3C540542E392}" type="datetimeFigureOut">
              <a:rPr lang="tr-TR" smtClean="0"/>
              <a:t>4.09.2018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04124-7F4B-4798-BE29-1C09D517ED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91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1397-05E6-41CE-A9AD-EEE22A3D1825}" type="datetime1">
              <a:rPr lang="tr-TR" smtClean="0"/>
              <a:t>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1DA17-139D-42B2-A947-C66E60CD52A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1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DFA19-FF6B-484B-A031-417E690991F7}" type="datetime1">
              <a:rPr lang="tr-TR" smtClean="0"/>
              <a:t>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261CF-F034-46BB-9AB7-0389A78B0BD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90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D326-8348-498E-AFB6-64AF39ED9D50}" type="datetime1">
              <a:rPr lang="tr-TR" smtClean="0"/>
              <a:t>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8DE8D-82C7-447D-AEEF-FFECB741BEA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43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6240-ED49-4661-BBC0-FB52F578EFA5}" type="datetime1">
              <a:rPr lang="tr-TR" smtClean="0"/>
              <a:t>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EF63-6D2C-4AAD-83C6-DCA56FFA6FD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26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2F37-DF08-4889-922D-6EEC15F03847}" type="datetime1">
              <a:rPr lang="tr-TR" smtClean="0"/>
              <a:t>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6052-A393-448C-9136-4317A495F9F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1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30BD4-6933-4C87-9713-ADF4C4FA2C66}" type="datetime1">
              <a:rPr lang="tr-TR" smtClean="0"/>
              <a:t>4.09.2018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41FA0-C176-4E5C-AF54-20C1309C15C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64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BD6D-B05A-4EE0-871D-FD11B953E547}" type="datetime1">
              <a:rPr lang="tr-TR" smtClean="0"/>
              <a:t>4.09.2018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4F264-3532-4CEE-AD99-00243504E2A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15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0B0C-4CD3-4856-9880-A6E23AC62FC7}" type="datetime1">
              <a:rPr lang="tr-TR" smtClean="0"/>
              <a:t>4.09.2018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69A83-99B5-4037-8855-D4F23BC52FF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70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3"/>
          <p:cNvGrpSpPr>
            <a:grpSpLocks/>
          </p:cNvGrpSpPr>
          <p:nvPr userDrawn="1"/>
        </p:nvGrpSpPr>
        <p:grpSpPr bwMode="auto">
          <a:xfrm>
            <a:off x="0" y="6145213"/>
            <a:ext cx="9144000" cy="481012"/>
            <a:chOff x="0" y="5719432"/>
            <a:chExt cx="9144000" cy="907020"/>
          </a:xfrm>
        </p:grpSpPr>
        <p:pic>
          <p:nvPicPr>
            <p:cNvPr id="6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lt Başlık 2"/>
            <p:cNvSpPr txBox="1">
              <a:spLocks/>
            </p:cNvSpPr>
            <p:nvPr/>
          </p:nvSpPr>
          <p:spPr bwMode="auto">
            <a:xfrm>
              <a:off x="6588125" y="6278576"/>
              <a:ext cx="2547938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tr-TR" dirty="0">
                  <a:solidFill>
                    <a:srgbClr val="898989"/>
                  </a:solidFill>
                </a:rPr>
                <a:t>www.sakarya.edu.tr</a:t>
              </a:r>
            </a:p>
          </p:txBody>
        </p:sp>
      </p:grpSp>
      <p:pic>
        <p:nvPicPr>
          <p:cNvPr id="8" name="İçerik Yer Tutucusu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29363"/>
            <a:ext cx="2011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1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9A50-8FBD-4CA1-9FFB-21BB6342539F}" type="datetime1">
              <a:rPr lang="tr-TR" smtClean="0"/>
              <a:t>4.09.2018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20D06-1AEA-4883-A01E-F4C4DC49083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70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BD1E-7D23-4162-9B4D-005D4D67F533}" type="datetime1">
              <a:rPr lang="tr-TR" smtClean="0"/>
              <a:t>4.09.2018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61300-9DA8-4CE2-BECF-720202BC781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21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B77E9-CA7A-4521-BFA1-34889BD0A0C4}" type="datetime1">
              <a:rPr lang="tr-TR" smtClean="0"/>
              <a:t>4.09.2018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438F70-A224-4006-B1A5-FE876CCFDC77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://www.cefmlab.sakarya.edu.tr/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6450" y="1412875"/>
            <a:ext cx="2451100" cy="2901950"/>
          </a:xfrm>
        </p:spPr>
      </p:pic>
      <p:grpSp>
        <p:nvGrpSpPr>
          <p:cNvPr id="2051" name="Grup 4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2052" name="Resi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Alt Başlık 2"/>
            <p:cNvSpPr txBox="1">
              <a:spLocks/>
            </p:cNvSpPr>
            <p:nvPr/>
          </p:nvSpPr>
          <p:spPr bwMode="auto">
            <a:xfrm>
              <a:off x="6588224" y="6278988"/>
              <a:ext cx="2547214" cy="34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tr-TR" sz="2000">
                  <a:solidFill>
                    <a:srgbClr val="898989"/>
                  </a:solidFill>
                </a:rPr>
                <a:t>www.sakarya.edu.tr</a:t>
              </a: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EF63-6D2C-4AAD-83C6-DCA56FFA6FD9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2988" y="2205038"/>
            <a:ext cx="3529012" cy="295275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Mühendislik Fakültesi</a:t>
            </a:r>
            <a:b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</a:br>
            <a: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Bilimsel Araştırma Projeleri</a:t>
            </a:r>
            <a:endParaRPr lang="tr-TR" sz="4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787900" y="3789363"/>
            <a:ext cx="3435350" cy="719137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Makine Mühendisliği Bölümü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2736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up 9"/>
          <p:cNvGrpSpPr>
            <a:grpSpLocks/>
          </p:cNvGrpSpPr>
          <p:nvPr/>
        </p:nvGrpSpPr>
        <p:grpSpPr bwMode="auto">
          <a:xfrm>
            <a:off x="0" y="5719763"/>
            <a:ext cx="9144000" cy="906462"/>
            <a:chOff x="0" y="5719432"/>
            <a:chExt cx="9144000" cy="907020"/>
          </a:xfrm>
        </p:grpSpPr>
        <p:pic>
          <p:nvPicPr>
            <p:cNvPr id="3078" name="Resi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lt Başlık 2"/>
            <p:cNvSpPr txBox="1">
              <a:spLocks/>
            </p:cNvSpPr>
            <p:nvPr/>
          </p:nvSpPr>
          <p:spPr>
            <a:xfrm>
              <a:off x="6588125" y="6278576"/>
              <a:ext cx="2547938" cy="347876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tr-TR" sz="2000" dirty="0" smtClean="0"/>
                <a:t>www.sakarya.edu.tr</a:t>
              </a:r>
              <a:endParaRPr lang="tr-TR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up 3"/>
          <p:cNvGrpSpPr>
            <a:grpSpLocks/>
          </p:cNvGrpSpPr>
          <p:nvPr/>
        </p:nvGrpSpPr>
        <p:grpSpPr bwMode="auto">
          <a:xfrm>
            <a:off x="0" y="6145213"/>
            <a:ext cx="9144000" cy="481012"/>
            <a:chOff x="0" y="5719432"/>
            <a:chExt cx="9144000" cy="907020"/>
          </a:xfrm>
        </p:grpSpPr>
        <p:pic>
          <p:nvPicPr>
            <p:cNvPr id="4102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Alt Başlık 2"/>
            <p:cNvSpPr txBox="1">
              <a:spLocks/>
            </p:cNvSpPr>
            <p:nvPr/>
          </p:nvSpPr>
          <p:spPr bwMode="auto">
            <a:xfrm>
              <a:off x="6588125" y="6278576"/>
              <a:ext cx="2547938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tr-TR" dirty="0">
                  <a:solidFill>
                    <a:srgbClr val="898989"/>
                  </a:solidFill>
                </a:rPr>
                <a:t>www.sakarya.edu.tr</a:t>
              </a:r>
            </a:p>
          </p:txBody>
        </p:sp>
      </p:grpSp>
      <p:pic>
        <p:nvPicPr>
          <p:cNvPr id="4101" name="İçerik Yer Tutucusu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29363"/>
            <a:ext cx="2011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2"/>
          <p:cNvSpPr txBox="1">
            <a:spLocks noChangeArrowheads="1"/>
          </p:cNvSpPr>
          <p:nvPr/>
        </p:nvSpPr>
        <p:spPr bwMode="auto">
          <a:xfrm>
            <a:off x="0" y="689602"/>
            <a:ext cx="45989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Endüstriyel uygulamalarda karşılaşılan </a:t>
            </a:r>
            <a:r>
              <a:rPr lang="tr-TR" sz="1100" dirty="0" err="1" smtClean="0">
                <a:latin typeface="+mn-lt"/>
              </a:rPr>
              <a:t>mod</a:t>
            </a:r>
            <a:r>
              <a:rPr lang="tr-TR" sz="1100" dirty="0" smtClean="0">
                <a:latin typeface="+mn-lt"/>
              </a:rPr>
              <a:t>-I çatlak ilerleme problemleri için simülasyon ve doğrulamaların yapılması,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Karışık </a:t>
            </a:r>
            <a:r>
              <a:rPr lang="tr-TR" sz="1100" dirty="0" err="1" smtClean="0">
                <a:latin typeface="+mn-lt"/>
              </a:rPr>
              <a:t>mod</a:t>
            </a:r>
            <a:r>
              <a:rPr lang="tr-TR" sz="1100" dirty="0" smtClean="0">
                <a:latin typeface="+mn-lt"/>
              </a:rPr>
              <a:t> yükleme altında kırılma ve çatlak ilerleme deneyleri gerçekleştirmek, iyileştirilmiş kriterler geliştirmek,</a:t>
            </a:r>
            <a:endParaRPr lang="en-US" sz="1100" dirty="0" smtClean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Üç-boyutlu karışık </a:t>
            </a:r>
            <a:r>
              <a:rPr lang="tr-TR" sz="1100" dirty="0" err="1" smtClean="0">
                <a:latin typeface="+mn-lt"/>
              </a:rPr>
              <a:t>mod</a:t>
            </a:r>
            <a:r>
              <a:rPr lang="tr-TR" sz="1100" dirty="0" smtClean="0">
                <a:latin typeface="+mn-lt"/>
              </a:rPr>
              <a:t> yorulma çatlak ilerleme simülasyonları için analiz kabiliyetleri geliştirmek.</a:t>
            </a:r>
            <a:endParaRPr lang="en-US" sz="1100" dirty="0" smtClean="0">
              <a:latin typeface="+mn-lt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6988" y="498476"/>
            <a:ext cx="9074150" cy="56187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smtClean="0">
              <a:latin typeface="+mn-lt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700" y="147638"/>
            <a:ext cx="913136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Proje Adı</a:t>
            </a:r>
            <a:r>
              <a:rPr lang="en-US" sz="1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  <a:endParaRPr lang="en-US" sz="1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4584700" y="492125"/>
            <a:ext cx="3176" cy="562514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-1588" y="477838"/>
            <a:ext cx="25923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Amaç(</a:t>
            </a:r>
            <a:r>
              <a:rPr lang="en-US" sz="12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lar</a:t>
            </a:r>
            <a:r>
              <a:rPr lang="tr-TR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</a:t>
            </a:r>
            <a:endParaRPr lang="en-US" sz="12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-1588" y="4441104"/>
            <a:ext cx="635624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Çıktılar</a:t>
            </a:r>
            <a:endParaRPr lang="en-US" sz="12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>
            <a:off x="26876" y="1802216"/>
            <a:ext cx="455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12700" y="1803365"/>
            <a:ext cx="1739900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Yöntem/Ana İş Paketleri</a:t>
            </a:r>
            <a:endParaRPr lang="en-US" sz="12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25400" y="3326216"/>
            <a:ext cx="455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1" name="Rectangle 98"/>
          <p:cNvSpPr>
            <a:spLocks noChangeArrowheads="1"/>
          </p:cNvSpPr>
          <p:nvPr/>
        </p:nvSpPr>
        <p:spPr bwMode="auto">
          <a:xfrm>
            <a:off x="811616" y="152400"/>
            <a:ext cx="459326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 smtClean="0">
                <a:solidFill>
                  <a:srgbClr val="0000FF"/>
                </a:solidFill>
                <a:latin typeface="+mn-lt"/>
              </a:rPr>
              <a:t>Kırılma ve Çatlak İlerleme Analiz Sistemi (FCPAS) – Aşama 2</a:t>
            </a:r>
            <a:endParaRPr lang="en-US" sz="1400" b="1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19844" y="4460360"/>
            <a:ext cx="455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4763" y="3598541"/>
            <a:ext cx="452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Ekip</a:t>
            </a:r>
            <a:endParaRPr lang="en-US" sz="12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4" name="Text Box 113"/>
          <p:cNvSpPr txBox="1">
            <a:spLocks noChangeArrowheads="1"/>
          </p:cNvSpPr>
          <p:nvPr/>
        </p:nvSpPr>
        <p:spPr bwMode="auto">
          <a:xfrm>
            <a:off x="-14176" y="3796404"/>
            <a:ext cx="45100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i="1" u="sng" dirty="0" smtClean="0">
                <a:latin typeface="+mn-lt"/>
              </a:rPr>
              <a:t>Yürütücü: </a:t>
            </a:r>
            <a:r>
              <a:rPr lang="tr-TR" sz="1100" dirty="0" smtClean="0">
                <a:latin typeface="+mn-lt"/>
              </a:rPr>
              <a:t>Prof. Dr. Ali Osman Ayhan</a:t>
            </a:r>
            <a:endParaRPr lang="en-US" sz="1100" dirty="0" smtClean="0">
              <a:latin typeface="+mn-lt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i="1" u="sng" dirty="0" smtClean="0">
                <a:latin typeface="+mn-lt"/>
              </a:rPr>
              <a:t>Araştırmacı</a:t>
            </a:r>
            <a:r>
              <a:rPr lang="en-US" sz="1100" i="1" u="sng" dirty="0" smtClean="0">
                <a:latin typeface="+mn-lt"/>
              </a:rPr>
              <a:t>: </a:t>
            </a:r>
            <a:r>
              <a:rPr lang="tr-TR" sz="1100" dirty="0" smtClean="0">
                <a:latin typeface="+mn-lt"/>
              </a:rPr>
              <a:t>Dr. </a:t>
            </a:r>
            <a:r>
              <a:rPr lang="tr-TR" sz="1100" dirty="0" err="1" smtClean="0">
                <a:latin typeface="+mn-lt"/>
              </a:rPr>
              <a:t>Öğr</a:t>
            </a:r>
            <a:r>
              <a:rPr lang="tr-TR" sz="1100" dirty="0" smtClean="0">
                <a:latin typeface="+mn-lt"/>
              </a:rPr>
              <a:t>. </a:t>
            </a:r>
            <a:r>
              <a:rPr lang="tr-TR" sz="1100" dirty="0" err="1" smtClean="0">
                <a:latin typeface="+mn-lt"/>
              </a:rPr>
              <a:t>Üy</a:t>
            </a:r>
            <a:r>
              <a:rPr lang="tr-TR" sz="1100" dirty="0" smtClean="0">
                <a:latin typeface="+mn-lt"/>
              </a:rPr>
              <a:t>. Sedat İriç, Doç. Dr. Hüseyin Lekesiz (BTÜ)</a:t>
            </a:r>
            <a:endParaRPr lang="en-US" sz="1100" dirty="0" smtClean="0">
              <a:latin typeface="+mn-lt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i="1" u="sng" dirty="0" err="1" smtClean="0">
                <a:latin typeface="+mn-lt"/>
              </a:rPr>
              <a:t>Bursiyerler</a:t>
            </a:r>
            <a:r>
              <a:rPr lang="tr-TR" sz="1100" i="1" u="sng" dirty="0" smtClean="0">
                <a:latin typeface="+mn-lt"/>
              </a:rPr>
              <a:t>: </a:t>
            </a:r>
            <a:r>
              <a:rPr lang="tr-TR" sz="1100" dirty="0" smtClean="0">
                <a:latin typeface="+mn-lt"/>
              </a:rPr>
              <a:t>O. Demir, M. F. Yaren, H. Dündar, M. Derya. M. Bozkurt, E. Kurt</a:t>
            </a:r>
            <a:endParaRPr lang="en-US" sz="1100" dirty="0" smtClean="0">
              <a:latin typeface="+mn-lt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571749" y="148929"/>
            <a:ext cx="79752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Takvim </a:t>
            </a:r>
            <a:r>
              <a:rPr lang="en-US" sz="1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  <a:endParaRPr lang="en-US" sz="1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6" name="Rectangle 98"/>
          <p:cNvSpPr>
            <a:spLocks noChangeArrowheads="1"/>
          </p:cNvSpPr>
          <p:nvPr/>
        </p:nvSpPr>
        <p:spPr bwMode="auto">
          <a:xfrm>
            <a:off x="6248400" y="153691"/>
            <a:ext cx="25908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 smtClean="0">
                <a:solidFill>
                  <a:srgbClr val="0000FF"/>
                </a:solidFill>
                <a:latin typeface="+mn-lt"/>
              </a:rPr>
              <a:t>09/2013-09/2016 (Tamamlandı)</a:t>
            </a:r>
            <a:endParaRPr lang="en-US" sz="1400" b="1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-7088" y="3322910"/>
            <a:ext cx="3933490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Destekleyen Kuruluş, Proje No  :</a:t>
            </a:r>
            <a:r>
              <a:rPr lang="tr-TR" sz="1200" dirty="0" smtClean="0">
                <a:latin typeface="+mn-lt"/>
              </a:rPr>
              <a:t>  TÜBİTAK, 113M407</a:t>
            </a:r>
            <a:endParaRPr lang="en-US" sz="1200" dirty="0">
              <a:latin typeface="+mn-lt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25400" y="3618609"/>
            <a:ext cx="455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" name="Text Box 112"/>
          <p:cNvSpPr txBox="1">
            <a:spLocks noChangeArrowheads="1"/>
          </p:cNvSpPr>
          <p:nvPr/>
        </p:nvSpPr>
        <p:spPr bwMode="auto">
          <a:xfrm>
            <a:off x="-26988" y="2039672"/>
            <a:ext cx="459898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Literatür ve endüstriyel ziyaretler ile en az 5 adet </a:t>
            </a:r>
            <a:r>
              <a:rPr lang="tr-TR" sz="1100" dirty="0" err="1" smtClean="0">
                <a:latin typeface="+mn-lt"/>
              </a:rPr>
              <a:t>mod</a:t>
            </a:r>
            <a:r>
              <a:rPr lang="tr-TR" sz="1100" dirty="0" smtClean="0">
                <a:latin typeface="+mn-lt"/>
              </a:rPr>
              <a:t>-I çatlak ilerleme simülasyonu yapmak ve literatür/saha verileri ile doğrulamak,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Standart olmayan numune ve aparatlar tasarlamak, analizlerini ve ilgili deneyleri gerçekleştirmek, tüm veriler ile iyileştirilmiş kırılma kriterleri geliştirmek,</a:t>
            </a:r>
            <a:endParaRPr lang="en-US" sz="1100" dirty="0" smtClean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Yorulma çatlak ilerleme deneylerinin üç-boyutlu simülasyonlarını gerçekleştirmek, deneyler ile doğrulama analizleri yapmak. </a:t>
            </a:r>
            <a:endParaRPr lang="en-US" sz="1100" dirty="0" smtClean="0">
              <a:latin typeface="+mn-lt"/>
            </a:endParaRPr>
          </a:p>
        </p:txBody>
      </p:sp>
      <p:sp>
        <p:nvSpPr>
          <p:cNvPr id="40" name="Text Box 112"/>
          <p:cNvSpPr txBox="1">
            <a:spLocks noChangeArrowheads="1"/>
          </p:cNvSpPr>
          <p:nvPr/>
        </p:nvSpPr>
        <p:spPr bwMode="auto">
          <a:xfrm>
            <a:off x="-12107" y="4669873"/>
            <a:ext cx="267910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>
                <a:latin typeface="+mn-lt"/>
              </a:rPr>
              <a:t>Doktora </a:t>
            </a:r>
            <a:r>
              <a:rPr lang="tr-TR" sz="1100" dirty="0" smtClean="0">
                <a:latin typeface="+mn-lt"/>
              </a:rPr>
              <a:t>tezi,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Yüksek Lisans tezleri,</a:t>
            </a:r>
            <a:endParaRPr lang="tr-TR" sz="1100" dirty="0">
              <a:latin typeface="+mn-lt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SCI endeksli dergilerde makaleler,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Hakemli dergilerde makaleler,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Uluslararası konferans bildirileri,</a:t>
            </a:r>
            <a:endParaRPr lang="en-US" sz="1100" dirty="0" smtClean="0">
              <a:latin typeface="+mn-lt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1100" dirty="0" smtClean="0">
                <a:latin typeface="+mn-lt"/>
              </a:rPr>
              <a:t>Güncellenmiş ve geliştirilmiş yazılımlar.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100" dirty="0" smtClean="0"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52820"/>
          <a:stretch/>
        </p:blipFill>
        <p:spPr>
          <a:xfrm>
            <a:off x="7234032" y="2400733"/>
            <a:ext cx="816982" cy="1157287"/>
          </a:xfrm>
          <a:prstGeom prst="rect">
            <a:avLst/>
          </a:prstGeom>
        </p:spPr>
      </p:pic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19788" y="5791200"/>
            <a:ext cx="455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2328" y="5812060"/>
            <a:ext cx="2817072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Web Adresi:  </a:t>
            </a:r>
            <a:r>
              <a:rPr lang="tr-TR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hlinkClick r:id="rId5"/>
              </a:rPr>
              <a:t>www.cefmlab.sakarya.edu.tr</a:t>
            </a:r>
            <a:r>
              <a:rPr lang="tr-TR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en-US" sz="1200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704" y="834772"/>
            <a:ext cx="502720" cy="11730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3373" y="1023268"/>
            <a:ext cx="1416993" cy="83222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5378" y="936696"/>
            <a:ext cx="1593966" cy="795998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7267" y="869607"/>
            <a:ext cx="900906" cy="910270"/>
          </a:xfrm>
          <a:prstGeom prst="rect">
            <a:avLst/>
          </a:prstGeom>
        </p:spPr>
      </p:pic>
      <p:sp>
        <p:nvSpPr>
          <p:cNvPr id="52" name="Text Box 112"/>
          <p:cNvSpPr txBox="1">
            <a:spLocks noChangeArrowheads="1"/>
          </p:cNvSpPr>
          <p:nvPr/>
        </p:nvSpPr>
        <p:spPr bwMode="auto">
          <a:xfrm>
            <a:off x="5163373" y="486091"/>
            <a:ext cx="33384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b="1" dirty="0" err="1" smtClean="0">
                <a:latin typeface="+mn-lt"/>
              </a:rPr>
              <a:t>Mod</a:t>
            </a:r>
            <a:r>
              <a:rPr lang="tr-TR" sz="1100" b="1" dirty="0" smtClean="0">
                <a:latin typeface="+mn-lt"/>
              </a:rPr>
              <a:t>-I Çatlak Yorulma Çatlak İlerleme Simülasyonları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53" name="Text Box 112"/>
          <p:cNvSpPr txBox="1">
            <a:spLocks noChangeArrowheads="1"/>
          </p:cNvSpPr>
          <p:nvPr/>
        </p:nvSpPr>
        <p:spPr bwMode="auto">
          <a:xfrm>
            <a:off x="5101209" y="1938672"/>
            <a:ext cx="34048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b="1" dirty="0" smtClean="0">
                <a:latin typeface="+mn-lt"/>
              </a:rPr>
              <a:t>Üç Boyutlu Karışık </a:t>
            </a:r>
            <a:r>
              <a:rPr lang="tr-TR" sz="1100" b="1" dirty="0" err="1" smtClean="0">
                <a:latin typeface="+mn-lt"/>
              </a:rPr>
              <a:t>Mod</a:t>
            </a:r>
            <a:r>
              <a:rPr lang="tr-TR" sz="1100" b="1" dirty="0" smtClean="0">
                <a:latin typeface="+mn-lt"/>
              </a:rPr>
              <a:t> Deneysel ve Kırılma Analizleri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54" name="Text Box 112"/>
          <p:cNvSpPr txBox="1">
            <a:spLocks noChangeArrowheads="1"/>
          </p:cNvSpPr>
          <p:nvPr/>
        </p:nvSpPr>
        <p:spPr bwMode="auto">
          <a:xfrm>
            <a:off x="4585858" y="666339"/>
            <a:ext cx="21846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 smtClean="0">
                <a:latin typeface="+mn-lt"/>
              </a:rPr>
              <a:t>Helikopter Taşıyıcı Çerçeve Parçası</a:t>
            </a:r>
            <a:endParaRPr lang="en-US" sz="1100" dirty="0" smtClean="0">
              <a:latin typeface="+mn-lt"/>
            </a:endParaRPr>
          </a:p>
        </p:txBody>
      </p:sp>
      <p:sp>
        <p:nvSpPr>
          <p:cNvPr id="55" name="Text Box 112"/>
          <p:cNvSpPr txBox="1">
            <a:spLocks noChangeArrowheads="1"/>
          </p:cNvSpPr>
          <p:nvPr/>
        </p:nvSpPr>
        <p:spPr bwMode="auto">
          <a:xfrm>
            <a:off x="7463592" y="680486"/>
            <a:ext cx="8604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 smtClean="0">
                <a:latin typeface="+mn-lt"/>
              </a:rPr>
              <a:t>UIC 60 Ray </a:t>
            </a:r>
            <a:endParaRPr lang="en-US" sz="1100" dirty="0" smtClean="0">
              <a:latin typeface="+mn-lt"/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2707" y="2371894"/>
            <a:ext cx="829008" cy="1193586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1767" y="2345587"/>
            <a:ext cx="1120952" cy="1304925"/>
          </a:xfrm>
          <a:prstGeom prst="rect">
            <a:avLst/>
          </a:prstGeom>
        </p:spPr>
      </p:pic>
      <p:sp>
        <p:nvSpPr>
          <p:cNvPr id="58" name="Text Box 112"/>
          <p:cNvSpPr txBox="1">
            <a:spLocks noChangeArrowheads="1"/>
          </p:cNvSpPr>
          <p:nvPr/>
        </p:nvSpPr>
        <p:spPr bwMode="auto">
          <a:xfrm>
            <a:off x="5402433" y="2128059"/>
            <a:ext cx="6882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 err="1" smtClean="0">
                <a:latin typeface="+mn-lt"/>
              </a:rPr>
              <a:t>Mod</a:t>
            </a:r>
            <a:r>
              <a:rPr lang="tr-TR" sz="1100" dirty="0" smtClean="0">
                <a:latin typeface="+mn-lt"/>
              </a:rPr>
              <a:t>-I/III</a:t>
            </a:r>
            <a:endParaRPr lang="en-US" sz="1100" dirty="0" smtClean="0">
              <a:latin typeface="+mn-lt"/>
            </a:endParaRPr>
          </a:p>
        </p:txBody>
      </p:sp>
      <p:sp>
        <p:nvSpPr>
          <p:cNvPr id="59" name="Text Box 112"/>
          <p:cNvSpPr txBox="1">
            <a:spLocks noChangeArrowheads="1"/>
          </p:cNvSpPr>
          <p:nvPr/>
        </p:nvSpPr>
        <p:spPr bwMode="auto">
          <a:xfrm>
            <a:off x="7572152" y="2141350"/>
            <a:ext cx="8857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 err="1" smtClean="0">
                <a:latin typeface="+mn-lt"/>
              </a:rPr>
              <a:t>Mod</a:t>
            </a:r>
            <a:r>
              <a:rPr lang="tr-TR" sz="1100" dirty="0" smtClean="0">
                <a:latin typeface="+mn-lt"/>
              </a:rPr>
              <a:t>-I/II/III</a:t>
            </a:r>
            <a:endParaRPr lang="en-US" sz="1100" dirty="0" smtClean="0">
              <a:latin typeface="+mn-lt"/>
            </a:endParaRPr>
          </a:p>
        </p:txBody>
      </p:sp>
      <p:sp>
        <p:nvSpPr>
          <p:cNvPr id="62" name="Text Box 112"/>
          <p:cNvSpPr txBox="1">
            <a:spLocks noChangeArrowheads="1"/>
          </p:cNvSpPr>
          <p:nvPr/>
        </p:nvSpPr>
        <p:spPr bwMode="auto">
          <a:xfrm>
            <a:off x="4832707" y="3613627"/>
            <a:ext cx="40618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b="1" dirty="0" smtClean="0">
                <a:latin typeface="+mn-lt"/>
              </a:rPr>
              <a:t>Üç Boyutlu Karışık </a:t>
            </a:r>
            <a:r>
              <a:rPr lang="tr-TR" sz="1100" b="1" dirty="0" err="1" smtClean="0">
                <a:latin typeface="+mn-lt"/>
              </a:rPr>
              <a:t>Mod</a:t>
            </a:r>
            <a:r>
              <a:rPr lang="tr-TR" sz="1100" b="1" dirty="0" smtClean="0">
                <a:latin typeface="+mn-lt"/>
              </a:rPr>
              <a:t> Yorulma Çatlak İlerleme Simülasyonları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65" name="Text Box 112"/>
          <p:cNvSpPr txBox="1">
            <a:spLocks noChangeArrowheads="1"/>
          </p:cNvSpPr>
          <p:nvPr/>
        </p:nvSpPr>
        <p:spPr bwMode="auto">
          <a:xfrm>
            <a:off x="5369357" y="3803014"/>
            <a:ext cx="6882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 err="1" smtClean="0">
                <a:latin typeface="+mn-lt"/>
              </a:rPr>
              <a:t>Mod</a:t>
            </a:r>
            <a:r>
              <a:rPr lang="tr-TR" sz="1100" dirty="0" smtClean="0">
                <a:latin typeface="+mn-lt"/>
              </a:rPr>
              <a:t>-I/III</a:t>
            </a:r>
            <a:endParaRPr lang="en-US" sz="1100" dirty="0" smtClean="0">
              <a:latin typeface="+mn-lt"/>
            </a:endParaRPr>
          </a:p>
        </p:txBody>
      </p:sp>
      <p:sp>
        <p:nvSpPr>
          <p:cNvPr id="66" name="Text Box 112"/>
          <p:cNvSpPr txBox="1">
            <a:spLocks noChangeArrowheads="1"/>
          </p:cNvSpPr>
          <p:nvPr/>
        </p:nvSpPr>
        <p:spPr bwMode="auto">
          <a:xfrm>
            <a:off x="7539076" y="3816305"/>
            <a:ext cx="8857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 err="1" smtClean="0">
                <a:latin typeface="+mn-lt"/>
              </a:rPr>
              <a:t>Mod</a:t>
            </a:r>
            <a:r>
              <a:rPr lang="tr-TR" sz="1100" dirty="0" smtClean="0">
                <a:latin typeface="+mn-lt"/>
              </a:rPr>
              <a:t>-I/II/III</a:t>
            </a:r>
            <a:endParaRPr lang="en-US" sz="1100" dirty="0" smtClean="0">
              <a:latin typeface="+mn-lt"/>
            </a:endParaRPr>
          </a:p>
        </p:txBody>
      </p:sp>
      <p:pic>
        <p:nvPicPr>
          <p:cNvPr id="49" name="Resim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0789" y="2379156"/>
            <a:ext cx="870929" cy="1225277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1963" y="4068629"/>
            <a:ext cx="1939813" cy="977544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5983" y="3813651"/>
            <a:ext cx="1396540" cy="300928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3690" y="4084266"/>
            <a:ext cx="1960302" cy="1047190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4005" y="5337321"/>
            <a:ext cx="1233325" cy="742085"/>
          </a:xfrm>
          <a:prstGeom prst="rect">
            <a:avLst/>
          </a:prstGeom>
        </p:spPr>
      </p:pic>
      <p:pic>
        <p:nvPicPr>
          <p:cNvPr id="4096" name="Resim 409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22036" y="5322435"/>
            <a:ext cx="1101313" cy="683310"/>
          </a:xfrm>
          <a:prstGeom prst="rect">
            <a:avLst/>
          </a:prstGeom>
        </p:spPr>
      </p:pic>
      <p:sp>
        <p:nvSpPr>
          <p:cNvPr id="74" name="Text Box 112"/>
          <p:cNvSpPr txBox="1">
            <a:spLocks noChangeArrowheads="1"/>
          </p:cNvSpPr>
          <p:nvPr/>
        </p:nvSpPr>
        <p:spPr bwMode="auto">
          <a:xfrm>
            <a:off x="5410200" y="5117062"/>
            <a:ext cx="28795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 smtClean="0">
                <a:latin typeface="+mn-lt"/>
              </a:rPr>
              <a:t>CT Numunesi – </a:t>
            </a:r>
            <a:r>
              <a:rPr lang="tr-TR" sz="1100" dirty="0" err="1" smtClean="0">
                <a:latin typeface="+mn-lt"/>
              </a:rPr>
              <a:t>Mod</a:t>
            </a:r>
            <a:r>
              <a:rPr lang="tr-TR" sz="1100" dirty="0" smtClean="0">
                <a:latin typeface="+mn-lt"/>
              </a:rPr>
              <a:t>-I/III Eğik Çatlak İlerlemesi</a:t>
            </a:r>
            <a:endParaRPr lang="en-US" sz="1100" dirty="0" smtClean="0">
              <a:latin typeface="+mn-lt"/>
            </a:endParaRPr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2697399" y="4430489"/>
            <a:ext cx="1973555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Teknoloji Hazırlık Seviyesi: </a:t>
            </a:r>
            <a:r>
              <a:rPr lang="tr-TR" sz="1200" dirty="0" smtClean="0">
                <a:latin typeface="+mn-lt"/>
              </a:rPr>
              <a:t>6</a:t>
            </a:r>
            <a:endParaRPr lang="en-US" sz="1200" dirty="0">
              <a:latin typeface="+mn-lt"/>
            </a:endParaRPr>
          </a:p>
        </p:txBody>
      </p:sp>
      <p:sp>
        <p:nvSpPr>
          <p:cNvPr id="61" name="Line 40"/>
          <p:cNvSpPr>
            <a:spLocks noChangeShapeType="1"/>
          </p:cNvSpPr>
          <p:nvPr/>
        </p:nvSpPr>
        <p:spPr bwMode="auto">
          <a:xfrm flipH="1" flipV="1">
            <a:off x="2753651" y="4457069"/>
            <a:ext cx="0" cy="13430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2730805" y="4650560"/>
            <a:ext cx="1969719" cy="11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Açıklama: </a:t>
            </a:r>
            <a:r>
              <a:rPr lang="tr-TR" sz="1200" dirty="0">
                <a:latin typeface="+mn-lt"/>
              </a:rPr>
              <a:t>FCPAS analiz </a:t>
            </a:r>
            <a:r>
              <a:rPr lang="tr-TR" sz="1200" dirty="0" smtClean="0">
                <a:latin typeface="+mn-lt"/>
              </a:rPr>
              <a:t>sisteminin doğrulamaları literatürdeki sayısal analizler </a:t>
            </a:r>
            <a:r>
              <a:rPr lang="tr-TR" sz="1200" dirty="0">
                <a:latin typeface="+mn-lt"/>
              </a:rPr>
              <a:t>ve </a:t>
            </a:r>
            <a:r>
              <a:rPr lang="tr-TR" sz="1200" dirty="0" smtClean="0">
                <a:latin typeface="+mn-lt"/>
              </a:rPr>
              <a:t>deneyler ile yapılmış olup, bazı sanayi problemlerine uygulanmıştır.</a:t>
            </a:r>
            <a:endParaRPr lang="en-US" sz="1200" dirty="0">
              <a:latin typeface="+mn-lt"/>
            </a:endParaRPr>
          </a:p>
        </p:txBody>
      </p:sp>
      <p:sp>
        <p:nvSpPr>
          <p:cNvPr id="68" name="Rectangle 98"/>
          <p:cNvSpPr>
            <a:spLocks noChangeArrowheads="1"/>
          </p:cNvSpPr>
          <p:nvPr/>
        </p:nvSpPr>
        <p:spPr bwMode="auto">
          <a:xfrm>
            <a:off x="2166670" y="6282107"/>
            <a:ext cx="4719905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smtClean="0">
                <a:solidFill>
                  <a:srgbClr val="FF0000"/>
                </a:solidFill>
                <a:latin typeface="+mn-lt"/>
              </a:rPr>
              <a:t>ÖRNEK ŞABLON DOSYASI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smtClean="0">
                <a:solidFill>
                  <a:srgbClr val="FF0000"/>
                </a:solidFill>
                <a:latin typeface="+mn-lt"/>
              </a:rPr>
              <a:t>(Lütfen aynı formatta kendi projenize uyarlayınız)</a:t>
            </a:r>
            <a:endParaRPr lang="en-US" sz="1600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76275" y="55742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Kaynak: https</a:t>
            </a:r>
            <a:r>
              <a:rPr lang="tr-TR" dirty="0"/>
              <a:t>://www.tubitak.gov.tr/sites/default/files/2204/trl_tubitak_4.pdf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85800"/>
            <a:ext cx="8801257" cy="4850347"/>
          </a:xfrm>
          <a:prstGeom prst="rect">
            <a:avLst/>
          </a:prstGeom>
        </p:spPr>
      </p:pic>
      <p:sp>
        <p:nvSpPr>
          <p:cNvPr id="4" name="Rectangle 98"/>
          <p:cNvSpPr>
            <a:spLocks noChangeArrowheads="1"/>
          </p:cNvSpPr>
          <p:nvPr/>
        </p:nvSpPr>
        <p:spPr bwMode="auto">
          <a:xfrm>
            <a:off x="685800" y="161938"/>
            <a:ext cx="784860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0000FF"/>
                </a:solidFill>
                <a:latin typeface="+mn-lt"/>
              </a:rPr>
              <a:t>Teknoloji Hazırlık Seviyesi</a:t>
            </a:r>
            <a:endParaRPr lang="en-US" sz="2800" b="1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10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3400" y="584835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Kaynak: https</a:t>
            </a:r>
            <a:r>
              <a:rPr lang="tr-TR" dirty="0"/>
              <a:t>://www.tubitak.gov.tr/sites/default/files/2204/trl_tubitak_4.pdf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571500"/>
            <a:ext cx="8825149" cy="5334000"/>
          </a:xfrm>
          <a:prstGeom prst="rect">
            <a:avLst/>
          </a:prstGeom>
        </p:spPr>
      </p:pic>
      <p:sp>
        <p:nvSpPr>
          <p:cNvPr id="5" name="Rectangle 98"/>
          <p:cNvSpPr>
            <a:spLocks noChangeArrowheads="1"/>
          </p:cNvSpPr>
          <p:nvPr/>
        </p:nvSpPr>
        <p:spPr bwMode="auto">
          <a:xfrm>
            <a:off x="695325" y="85738"/>
            <a:ext cx="784860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0000FF"/>
                </a:solidFill>
                <a:latin typeface="+mn-lt"/>
              </a:rPr>
              <a:t>Teknoloji Hazırlık Seviyesi</a:t>
            </a:r>
            <a:endParaRPr lang="en-US" sz="2800" b="1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26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um_Sablo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sunum_01</Template>
  <TotalTime>200</TotalTime>
  <Words>319</Words>
  <Application>Microsoft Office PowerPoint</Application>
  <PresentationFormat>Ekran Gösterisi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Sunum_Sablon</vt:lpstr>
      <vt:lpstr>PowerPoint Sunusu</vt:lpstr>
      <vt:lpstr>Mühendislik Fakültesi Bilimsel Araştırma Projeleri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</dc:creator>
  <cp:lastModifiedBy>FE</cp:lastModifiedBy>
  <cp:revision>21</cp:revision>
  <dcterms:created xsi:type="dcterms:W3CDTF">2018-08-01T12:43:54Z</dcterms:created>
  <dcterms:modified xsi:type="dcterms:W3CDTF">2018-09-04T19:06:10Z</dcterms:modified>
</cp:coreProperties>
</file>